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0" r:id="rId3"/>
    <p:sldId id="343" r:id="rId4"/>
    <p:sldId id="382" r:id="rId5"/>
    <p:sldId id="347" r:id="rId6"/>
    <p:sldId id="348" r:id="rId7"/>
    <p:sldId id="346" r:id="rId8"/>
    <p:sldId id="344" r:id="rId9"/>
    <p:sldId id="383" r:id="rId10"/>
    <p:sldId id="345" r:id="rId11"/>
    <p:sldId id="351" r:id="rId12"/>
    <p:sldId id="352" r:id="rId13"/>
    <p:sldId id="353" r:id="rId14"/>
    <p:sldId id="355" r:id="rId15"/>
    <p:sldId id="349" r:id="rId16"/>
    <p:sldId id="354" r:id="rId17"/>
    <p:sldId id="356" r:id="rId18"/>
    <p:sldId id="384" r:id="rId19"/>
    <p:sldId id="385" r:id="rId20"/>
    <p:sldId id="357" r:id="rId21"/>
    <p:sldId id="359" r:id="rId22"/>
    <p:sldId id="358" r:id="rId23"/>
    <p:sldId id="379" r:id="rId24"/>
    <p:sldId id="386" r:id="rId25"/>
    <p:sldId id="387" r:id="rId26"/>
    <p:sldId id="367" r:id="rId27"/>
    <p:sldId id="368" r:id="rId28"/>
    <p:sldId id="369" r:id="rId29"/>
    <p:sldId id="370" r:id="rId30"/>
    <p:sldId id="371" r:id="rId31"/>
    <p:sldId id="372" r:id="rId32"/>
    <p:sldId id="374" r:id="rId33"/>
    <p:sldId id="375" r:id="rId34"/>
    <p:sldId id="376" r:id="rId35"/>
    <p:sldId id="380" r:id="rId36"/>
    <p:sldId id="381" r:id="rId37"/>
    <p:sldId id="377" r:id="rId38"/>
    <p:sldId id="3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88682" autoAdjust="0"/>
  </p:normalViewPr>
  <p:slideViewPr>
    <p:cSldViewPr>
      <p:cViewPr>
        <p:scale>
          <a:sx n="104" d="100"/>
          <a:sy n="104" d="100"/>
        </p:scale>
        <p:origin x="11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wnloads/world-gdp-over-the-last-two-millenni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World GDP 1950-2015</a:t>
            </a:r>
          </a:p>
          <a:p>
            <a:pPr>
              <a:defRPr sz="2400"/>
            </a:pPr>
            <a:r>
              <a:rPr lang="en-US" sz="2400" dirty="0"/>
              <a:t>$trillions (2011 int’l 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'world-gdp-over-the-last-two-mil'!$C$15:$C$80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'world-gdp-over-the-last-two-mil'!$E$15:$E$80</c:f>
              <c:numCache>
                <c:formatCode>"$"#,##0.0</c:formatCode>
                <c:ptCount val="66"/>
                <c:pt idx="0">
                  <c:v>9.2510632845116607</c:v>
                </c:pt>
                <c:pt idx="1">
                  <c:v>9.7956306206030792</c:v>
                </c:pt>
                <c:pt idx="2">
                  <c:v>10.2486951600302</c:v>
                </c:pt>
                <c:pt idx="3">
                  <c:v>10.764850470285101</c:v>
                </c:pt>
                <c:pt idx="4">
                  <c:v>11.132816333836001</c:v>
                </c:pt>
                <c:pt idx="5">
                  <c:v>11.8424364378983</c:v>
                </c:pt>
                <c:pt idx="6">
                  <c:v>12.399315121992901</c:v>
                </c:pt>
                <c:pt idx="7">
                  <c:v>12.8712015668878</c:v>
                </c:pt>
                <c:pt idx="8">
                  <c:v>13.2845118842174</c:v>
                </c:pt>
                <c:pt idx="9">
                  <c:v>13.8933432617901</c:v>
                </c:pt>
                <c:pt idx="10">
                  <c:v>14.6204308258341</c:v>
                </c:pt>
                <c:pt idx="11">
                  <c:v>15.1275450029549</c:v>
                </c:pt>
                <c:pt idx="12">
                  <c:v>15.840374754695</c:v>
                </c:pt>
                <c:pt idx="13">
                  <c:v>16.528823694955399</c:v>
                </c:pt>
                <c:pt idx="14">
                  <c:v>17.727426671105292</c:v>
                </c:pt>
                <c:pt idx="15">
                  <c:v>18.655619723574301</c:v>
                </c:pt>
                <c:pt idx="16">
                  <c:v>19.6727780214873</c:v>
                </c:pt>
                <c:pt idx="17">
                  <c:v>20.4048070770476</c:v>
                </c:pt>
                <c:pt idx="18">
                  <c:v>21.527596152530801</c:v>
                </c:pt>
                <c:pt idx="19">
                  <c:v>22.7154807852326</c:v>
                </c:pt>
                <c:pt idx="20">
                  <c:v>23.866740464570199</c:v>
                </c:pt>
                <c:pt idx="21">
                  <c:v>24.8559369387911</c:v>
                </c:pt>
                <c:pt idx="22">
                  <c:v>26.0382259438034</c:v>
                </c:pt>
                <c:pt idx="23">
                  <c:v>27.766317544846899</c:v>
                </c:pt>
                <c:pt idx="24">
                  <c:v>28.412736979320389</c:v>
                </c:pt>
                <c:pt idx="25">
                  <c:v>28.846052528336202</c:v>
                </c:pt>
                <c:pt idx="26">
                  <c:v>30.2531757268988</c:v>
                </c:pt>
                <c:pt idx="27">
                  <c:v>31.479913873331391</c:v>
                </c:pt>
                <c:pt idx="28">
                  <c:v>32.864033374977197</c:v>
                </c:pt>
                <c:pt idx="29">
                  <c:v>34.039054922029202</c:v>
                </c:pt>
                <c:pt idx="30">
                  <c:v>34.727063368722902</c:v>
                </c:pt>
                <c:pt idx="31">
                  <c:v>35.407765287204697</c:v>
                </c:pt>
                <c:pt idx="32">
                  <c:v>35.799147251979598</c:v>
                </c:pt>
                <c:pt idx="33">
                  <c:v>36.817346837588588</c:v>
                </c:pt>
                <c:pt idx="34">
                  <c:v>38.496721899135501</c:v>
                </c:pt>
                <c:pt idx="35">
                  <c:v>39.823610828513097</c:v>
                </c:pt>
                <c:pt idx="36">
                  <c:v>41.231971101065596</c:v>
                </c:pt>
                <c:pt idx="37">
                  <c:v>42.812896221874702</c:v>
                </c:pt>
                <c:pt idx="38">
                  <c:v>44.649649324231298</c:v>
                </c:pt>
                <c:pt idx="39">
                  <c:v>46.076842304123097</c:v>
                </c:pt>
                <c:pt idx="40">
                  <c:v>47.043799999999997</c:v>
                </c:pt>
                <c:pt idx="41">
                  <c:v>47.6509</c:v>
                </c:pt>
                <c:pt idx="42">
                  <c:v>48.485100000000003</c:v>
                </c:pt>
                <c:pt idx="43">
                  <c:v>49.415500000000002</c:v>
                </c:pt>
                <c:pt idx="44">
                  <c:v>50.886600000000001</c:v>
                </c:pt>
                <c:pt idx="45">
                  <c:v>52.576599999999999</c:v>
                </c:pt>
                <c:pt idx="46">
                  <c:v>54.605200000000004</c:v>
                </c:pt>
                <c:pt idx="47">
                  <c:v>56.772100000000002</c:v>
                </c:pt>
                <c:pt idx="48">
                  <c:v>58.159500000000001</c:v>
                </c:pt>
                <c:pt idx="49">
                  <c:v>60.247500000000002</c:v>
                </c:pt>
                <c:pt idx="50">
                  <c:v>63.100900000000003</c:v>
                </c:pt>
                <c:pt idx="51">
                  <c:v>64.639200000000002</c:v>
                </c:pt>
                <c:pt idx="52">
                  <c:v>66.420900000000003</c:v>
                </c:pt>
                <c:pt idx="53">
                  <c:v>68.894900000000007</c:v>
                </c:pt>
                <c:pt idx="54">
                  <c:v>72.618200000000002</c:v>
                </c:pt>
                <c:pt idx="55">
                  <c:v>76.089200000000005</c:v>
                </c:pt>
                <c:pt idx="56">
                  <c:v>80.202600000000004</c:v>
                </c:pt>
                <c:pt idx="57">
                  <c:v>84.576499999999996</c:v>
                </c:pt>
                <c:pt idx="58">
                  <c:v>87.020700000000005</c:v>
                </c:pt>
                <c:pt idx="59">
                  <c:v>86.750100000000003</c:v>
                </c:pt>
                <c:pt idx="60">
                  <c:v>91.329699999999974</c:v>
                </c:pt>
                <c:pt idx="61">
                  <c:v>94.982399999999998</c:v>
                </c:pt>
                <c:pt idx="62">
                  <c:v>98.032300000000006</c:v>
                </c:pt>
                <c:pt idx="63">
                  <c:v>101.27</c:v>
                </c:pt>
                <c:pt idx="64">
                  <c:v>104.72</c:v>
                </c:pt>
                <c:pt idx="65">
                  <c:v>108.12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4-F142-9887-60140826B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53894768"/>
        <c:axId val="-1350744448"/>
      </c:lineChart>
      <c:catAx>
        <c:axId val="-13538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744448"/>
        <c:crosses val="autoZero"/>
        <c:auto val="1"/>
        <c:lblAlgn val="ctr"/>
        <c:lblOffset val="100"/>
        <c:noMultiLvlLbl val="0"/>
      </c:catAx>
      <c:valAx>
        <c:axId val="-135074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389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31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landandfreedom.org</a:t>
            </a:r>
          </a:p>
        </p:txBody>
      </p:sp>
    </p:spTree>
    <p:extLst>
      <p:ext uri="{BB962C8B-B14F-4D97-AF65-F5344CB8AC3E}">
        <p14:creationId xmlns:p14="http://schemas.microsoft.com/office/powerpoint/2010/main" val="16141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/economic-growth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/international-trade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USITC, US Trade Policy since 1934,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/international-trade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USITC, US Trade Policy since 1934,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5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region_e</a:t>
            </a:r>
            <a:r>
              <a:rPr lang="en-US" dirty="0"/>
              <a:t>/</a:t>
            </a:r>
            <a:r>
              <a:rPr lang="en-US" dirty="0" err="1"/>
              <a:t>regfac_e.htm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statis_maps_e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933" y="3657600"/>
            <a:ext cx="7772400" cy="2404534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Introduction to 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Trade and Trade Policy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066" y="7112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 err="1">
                <a:ea typeface="ＭＳ Ｐゴシック" pitchFamily="-109" charset="-128"/>
                <a:cs typeface="ＭＳ Ｐゴシック" pitchFamily="-109" charset="-128"/>
              </a:rPr>
              <a:t>PubPol</a:t>
            </a:r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 201</a:t>
            </a:r>
          </a:p>
          <a:p>
            <a:pPr eaLnBrk="1" hangingPunct="1"/>
            <a:r>
              <a:rPr lang="en-US" sz="4800" dirty="0">
                <a:ea typeface="ＭＳ Ｐゴシック" pitchFamily="-109" charset="-128"/>
                <a:cs typeface="ＭＳ Ｐゴシック" pitchFamily="-109" charset="-128"/>
              </a:rPr>
              <a:t>Module 3: </a:t>
            </a:r>
            <a:r>
              <a:rPr lang="en-US" sz="4800" dirty="0"/>
              <a:t>International Trade Policy</a:t>
            </a:r>
          </a:p>
          <a:p>
            <a:pPr eaLnBrk="1" hangingPunct="1"/>
            <a:endParaRPr lang="en-US" sz="5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779"/>
            <a:ext cx="9144000" cy="60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683540"/>
            <a:ext cx="7988300" cy="567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63" y="154983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US Tariffs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169E3A-256C-234B-8159-8EFE3D17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709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4781406"/>
            <a:ext cx="4254500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WTO (and before it, the GATT)</a:t>
            </a:r>
          </a:p>
          <a:p>
            <a:pPr lvl="1"/>
            <a:r>
              <a:rPr lang="en-US" dirty="0"/>
              <a:t>Rounds of multilateral tariff reductions</a:t>
            </a:r>
          </a:p>
          <a:p>
            <a:pPr lvl="1"/>
            <a:r>
              <a:rPr lang="en-US" dirty="0"/>
              <a:t>Discipline on nontariff barriers</a:t>
            </a:r>
          </a:p>
          <a:p>
            <a:pPr lvl="1"/>
            <a:r>
              <a:rPr lang="en-US" dirty="0"/>
              <a:t>Expanded coverage to include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Intellectual Property</a:t>
            </a:r>
          </a:p>
          <a:p>
            <a:pPr lvl="1"/>
            <a:r>
              <a:rPr lang="en-US" dirty="0"/>
              <a:t>Members </a:t>
            </a:r>
          </a:p>
          <a:p>
            <a:pPr lvl="2"/>
            <a:r>
              <a:rPr lang="en-US" dirty="0"/>
              <a:t>GATT 1947:  23</a:t>
            </a:r>
          </a:p>
          <a:p>
            <a:pPr lvl="2"/>
            <a:r>
              <a:rPr lang="en-US" dirty="0"/>
              <a:t>WTO now:  164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BA213-FCA6-5145-979F-4407DD45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51855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596"/>
            <a:ext cx="9144000" cy="4526807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533400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Interactive: 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statis_maps_e.htm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34A6CA-925B-C44A-882A-888B3BFC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8026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222250"/>
            <a:ext cx="79375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Rule of Law</a:t>
            </a:r>
          </a:p>
          <a:p>
            <a:pPr lvl="1"/>
            <a:r>
              <a:rPr lang="en-US" dirty="0"/>
              <a:t>GATT/WTO agreed rules for uses of trade policies</a:t>
            </a:r>
          </a:p>
          <a:p>
            <a:pPr lvl="2"/>
            <a:r>
              <a:rPr lang="en-US" dirty="0"/>
              <a:t>Must not raise tariffs above levels that countries commit to</a:t>
            </a:r>
          </a:p>
          <a:p>
            <a:pPr lvl="2"/>
            <a:r>
              <a:rPr lang="en-US" dirty="0"/>
              <a:t>Must not use certain other trade barriers</a:t>
            </a:r>
          </a:p>
          <a:p>
            <a:pPr lvl="2"/>
            <a:r>
              <a:rPr lang="en-US" dirty="0"/>
              <a:t>Enforced through permitted retaliation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7FD13-6CE2-0343-9B2B-FD741F4F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90492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do permit “trade remedies,” but constrain their use</a:t>
            </a:r>
          </a:p>
          <a:p>
            <a:pPr lvl="1"/>
            <a:r>
              <a:rPr lang="en-US" dirty="0"/>
              <a:t>Safeguards tariffs</a:t>
            </a:r>
          </a:p>
          <a:p>
            <a:pPr lvl="2"/>
            <a:r>
              <a:rPr lang="en-US" dirty="0"/>
              <a:t>Against imports causing injury</a:t>
            </a:r>
          </a:p>
          <a:p>
            <a:pPr lvl="1"/>
            <a:r>
              <a:rPr lang="en-US" dirty="0"/>
              <a:t>Anti-dumping duties</a:t>
            </a:r>
          </a:p>
          <a:p>
            <a:pPr lvl="2"/>
            <a:r>
              <a:rPr lang="en-US" dirty="0"/>
              <a:t>Against imports “unfairly priced”</a:t>
            </a:r>
          </a:p>
          <a:p>
            <a:pPr lvl="1"/>
            <a:r>
              <a:rPr lang="en-US" dirty="0"/>
              <a:t>Countervailing duties</a:t>
            </a:r>
          </a:p>
          <a:p>
            <a:pPr lvl="2"/>
            <a:r>
              <a:rPr lang="en-US" dirty="0"/>
              <a:t>Against subsidized imports</a:t>
            </a:r>
          </a:p>
          <a:p>
            <a:pPr lvl="1"/>
            <a:r>
              <a:rPr lang="en-US" dirty="0"/>
              <a:t>(More on these below)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534A-36DB-6D48-A774-D2BB012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6690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Donald Trump</a:t>
            </a:r>
          </a:p>
          <a:p>
            <a:pPr lvl="1"/>
            <a:r>
              <a:rPr lang="en-US" dirty="0"/>
              <a:t>Has been critical of WTO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Wants to ignore WTO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724400"/>
            <a:ext cx="4648200" cy="13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00600"/>
            <a:ext cx="456268" cy="471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 24,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743200"/>
            <a:ext cx="6681220" cy="965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657600"/>
            <a:ext cx="260985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 1, 2017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9F204D0-D098-5A45-AE3E-216AF2D3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3719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views, and what have you heard, pro and con, about the WTO?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42BE-A78F-E749-84D7-E41E89E4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6725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Introduction to Trade and Trade Policy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Recent events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20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3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Pairs or groups of countries that</a:t>
            </a:r>
          </a:p>
          <a:p>
            <a:pPr lvl="1"/>
            <a:r>
              <a:rPr lang="en-US" dirty="0"/>
              <a:t>Eliminate most tariffs on imports from members</a:t>
            </a:r>
          </a:p>
          <a:p>
            <a:pPr lvl="1"/>
            <a:r>
              <a:rPr lang="en-US" dirty="0"/>
              <a:t>Tariffs on outsiders?</a:t>
            </a:r>
          </a:p>
          <a:p>
            <a:pPr lvl="2"/>
            <a:r>
              <a:rPr lang="en-US" dirty="0"/>
              <a:t>Leave unchanged and different</a:t>
            </a:r>
          </a:p>
          <a:p>
            <a:pPr lvl="3"/>
            <a:r>
              <a:rPr lang="en-US" dirty="0"/>
              <a:t>FTA = Free Trade Area</a:t>
            </a:r>
          </a:p>
          <a:p>
            <a:pPr lvl="3"/>
            <a:r>
              <a:rPr lang="en-US" dirty="0"/>
              <a:t>Example:  NAFTA</a:t>
            </a:r>
          </a:p>
          <a:p>
            <a:pPr lvl="2"/>
            <a:r>
              <a:rPr lang="en-US" dirty="0"/>
              <a:t>Adopt common external tariffs </a:t>
            </a:r>
          </a:p>
          <a:p>
            <a:pPr lvl="3"/>
            <a:r>
              <a:rPr lang="en-US" dirty="0"/>
              <a:t>CU = Customs Union</a:t>
            </a:r>
          </a:p>
          <a:p>
            <a:pPr lvl="3"/>
            <a:r>
              <a:rPr lang="en-US" dirty="0"/>
              <a:t>Example:  European Union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231"/>
            <a:ext cx="9144000" cy="58674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7F582-5186-DC4D-A552-F986A86C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922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FTAs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069876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CAFTA-DR (US-Dominican Rep-Central America)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US-Bahrain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NAFTA</a:t>
                      </a:r>
                      <a:r>
                        <a:rPr lang="en-US" baseline="0" dirty="0"/>
                        <a:t> (US-Canada-Mexico)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US-Peru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US-Colombia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US-Panama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US-South Korea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Donald Trump</a:t>
            </a:r>
          </a:p>
          <a:p>
            <a:pPr lvl="1"/>
            <a:r>
              <a:rPr lang="en-US" dirty="0"/>
              <a:t>Pulled US out of TPP = Trans-Pacific Partnership</a:t>
            </a:r>
          </a:p>
          <a:p>
            <a:pPr lvl="2"/>
            <a:r>
              <a:rPr lang="en-US" dirty="0"/>
              <a:t>FTA among US, Canada, Mexico, Japan, and 8 others (</a:t>
            </a:r>
            <a:r>
              <a:rPr lang="en-US" u="sng" dirty="0"/>
              <a:t>not</a:t>
            </a:r>
            <a:r>
              <a:rPr lang="en-US" dirty="0"/>
              <a:t> including China)</a:t>
            </a:r>
          </a:p>
          <a:p>
            <a:pPr lvl="1"/>
            <a:r>
              <a:rPr lang="en-US" dirty="0"/>
              <a:t>Threatened to pull out of NAFTA</a:t>
            </a:r>
          </a:p>
          <a:p>
            <a:pPr lvl="2"/>
            <a:r>
              <a:rPr lang="en-US" dirty="0"/>
              <a:t>Has just renegotiated it</a:t>
            </a:r>
          </a:p>
          <a:p>
            <a:pPr lvl="1"/>
            <a:r>
              <a:rPr lang="en-US" dirty="0"/>
              <a:t>US-Korea FTA </a:t>
            </a:r>
          </a:p>
          <a:p>
            <a:pPr lvl="2"/>
            <a:r>
              <a:rPr lang="en-US" dirty="0"/>
              <a:t>Amended it, but in a way that reduces trade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heard about NAFTA and other US FTAs?</a:t>
            </a:r>
          </a:p>
          <a:p>
            <a:r>
              <a:rPr lang="en-US" dirty="0"/>
              <a:t>We’ll be studying NAFTA during our last week of this module.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4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Responsible?</a:t>
            </a:r>
          </a:p>
          <a:p>
            <a:pPr lvl="1"/>
            <a:r>
              <a:rPr lang="en-US" dirty="0"/>
              <a:t>Department of International Trade?</a:t>
            </a:r>
          </a:p>
          <a:p>
            <a:pPr lvl="2"/>
            <a:r>
              <a:rPr lang="en-US" dirty="0"/>
              <a:t>No, we don’t have one</a:t>
            </a:r>
          </a:p>
          <a:p>
            <a:pPr lvl="1"/>
            <a:r>
              <a:rPr lang="en-US" dirty="0"/>
              <a:t>US Constitution gives power to set import tariffs to Congress</a:t>
            </a:r>
          </a:p>
          <a:p>
            <a:pPr lvl="2"/>
            <a:r>
              <a:rPr lang="en-US" dirty="0"/>
              <a:t>Congress has sometimes delegated that to the President</a:t>
            </a:r>
          </a:p>
          <a:p>
            <a:pPr lvl="2"/>
            <a:r>
              <a:rPr lang="en-US" dirty="0"/>
              <a:t>See “Fast Track” below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28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 = US Trade Representative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</p:txBody>
      </p:sp>
    </p:spTree>
    <p:extLst>
      <p:ext uri="{BB962C8B-B14F-4D97-AF65-F5344CB8AC3E}">
        <p14:creationId xmlns:p14="http://schemas.microsoft.com/office/powerpoint/2010/main" val="756173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29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z="2800" dirty="0"/>
              <a:t>Trump’s USTR is Robert </a:t>
            </a:r>
            <a:r>
              <a:rPr lang="en-US" sz="2800" dirty="0" err="1"/>
              <a:t>Lighthizer</a:t>
            </a:r>
            <a:r>
              <a:rPr lang="en-US" sz="2800" dirty="0"/>
              <a:t> </a:t>
            </a:r>
          </a:p>
          <a:p>
            <a:r>
              <a:rPr lang="en-US" sz="2800" dirty="0"/>
              <a:t>Cabinet-level official of US government</a:t>
            </a:r>
          </a:p>
          <a:p>
            <a:r>
              <a:rPr lang="en-US" sz="2800" dirty="0"/>
              <a:t>Role</a:t>
            </a:r>
          </a:p>
          <a:p>
            <a:pPr lvl="1"/>
            <a:r>
              <a:rPr lang="en-US" sz="2400" dirty="0"/>
              <a:t>Handles negotiations on trade issues </a:t>
            </a:r>
          </a:p>
          <a:p>
            <a:pPr lvl="1"/>
            <a:r>
              <a:rPr lang="en-US" sz="2400" dirty="0"/>
              <a:t>Drafts trade legislation for Congress</a:t>
            </a:r>
          </a:p>
          <a:p>
            <a:endParaRPr lang="en-US" sz="2800" dirty="0"/>
          </a:p>
        </p:txBody>
      </p:sp>
      <p:pic>
        <p:nvPicPr>
          <p:cNvPr id="1028" name="Picture 4" descr="https://static01.nyt.com/images/2017/01/04/us/04Trade/04Trade-blo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0"/>
            <a:ext cx="3124200" cy="43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1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30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  <p:extLst>
      <p:ext uri="{BB962C8B-B14F-4D97-AF65-F5344CB8AC3E}">
        <p14:creationId xmlns:p14="http://schemas.microsoft.com/office/powerpoint/2010/main" val="7979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31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32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Escape Clause = Section 201 (Called “Safeguards” in WTO)</a:t>
            </a:r>
          </a:p>
          <a:p>
            <a:pPr lvl="1"/>
            <a:r>
              <a:rPr lang="en-US" dirty="0"/>
              <a:t>Temporary protection from injurious imports</a:t>
            </a:r>
          </a:p>
          <a:p>
            <a:pPr lvl="2"/>
            <a:r>
              <a:rPr lang="en-US" dirty="0"/>
              <a:t>Does NOT allege that the imports are “unfair”</a:t>
            </a:r>
          </a:p>
          <a:p>
            <a:pPr lvl="1"/>
            <a:r>
              <a:rPr lang="en-US" dirty="0"/>
              <a:t>Eligibility is decided by USITC alone</a:t>
            </a:r>
          </a:p>
          <a:p>
            <a:pPr lvl="2"/>
            <a:r>
              <a:rPr lang="en-US" dirty="0"/>
              <a:t>Injury (must be serious)</a:t>
            </a:r>
          </a:p>
          <a:p>
            <a:pPr lvl="2"/>
            <a:r>
              <a:rPr lang="en-US" dirty="0"/>
              <a:t>Causation (must be due to imports)</a:t>
            </a:r>
          </a:p>
          <a:p>
            <a:pPr lvl="1"/>
            <a:r>
              <a:rPr lang="en-US" dirty="0"/>
              <a:t>Tariff must be non-discriminatory</a:t>
            </a:r>
          </a:p>
          <a:p>
            <a:pPr lvl="1"/>
            <a:r>
              <a:rPr lang="en-US" dirty="0"/>
              <a:t>Implemented by President, who </a:t>
            </a:r>
            <a:r>
              <a:rPr lang="en-US" u="sng" dirty="0"/>
              <a:t>may</a:t>
            </a:r>
            <a:r>
              <a:rPr lang="en-US" dirty="0"/>
              <a:t> say NO.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33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temporary) from “unfair” imports</a:t>
            </a:r>
          </a:p>
          <a:p>
            <a:pPr lvl="2"/>
            <a:r>
              <a:rPr lang="en-US" dirty="0"/>
              <a:t>Must also be injurious, but less than escape clause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“Dumped”, i.e., priced too low by firm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2"/>
            <a:r>
              <a:rPr lang="en-US" dirty="0"/>
              <a:t>Results:</a:t>
            </a:r>
          </a:p>
          <a:p>
            <a:pPr lvl="3"/>
            <a:r>
              <a:rPr lang="en-US" dirty="0"/>
              <a:t>Anti-dumping duties (AD)</a:t>
            </a:r>
          </a:p>
          <a:p>
            <a:pPr lvl="3"/>
            <a:r>
              <a:rPr lang="en-US" dirty="0"/>
              <a:t>Countervailing duties (CVD)</a:t>
            </a:r>
          </a:p>
          <a:p>
            <a:pPr lvl="1"/>
            <a:r>
              <a:rPr lang="en-US" dirty="0"/>
              <a:t>President </a:t>
            </a:r>
            <a:r>
              <a:rPr lang="en-US" u="sng" dirty="0"/>
              <a:t>cannot</a:t>
            </a:r>
            <a:r>
              <a:rPr lang="en-US" dirty="0"/>
              <a:t> say no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34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301</a:t>
            </a:r>
          </a:p>
          <a:p>
            <a:pPr lvl="1"/>
            <a:r>
              <a:rPr lang="en-US" dirty="0"/>
              <a:t>Permits tariffs against countries that use “unfair trade practices”</a:t>
            </a:r>
          </a:p>
          <a:p>
            <a:pPr lvl="1"/>
            <a:r>
              <a:rPr lang="en-US" dirty="0"/>
              <a:t>Vague.  &amp; illegal in GATT/WTO unless done through the WTO dispute settlement process</a:t>
            </a:r>
          </a:p>
          <a:p>
            <a:pPr lvl="1"/>
            <a:r>
              <a:rPr lang="en-US" dirty="0"/>
              <a:t>Usage:</a:t>
            </a:r>
          </a:p>
          <a:p>
            <a:pPr lvl="2"/>
            <a:r>
              <a:rPr lang="en-US" dirty="0"/>
              <a:t>Used in 1980’s against Japan</a:t>
            </a:r>
          </a:p>
          <a:p>
            <a:pPr lvl="2"/>
            <a:r>
              <a:rPr lang="en-US" dirty="0"/>
              <a:t>Had not been used since WTO began in 1995</a:t>
            </a:r>
          </a:p>
          <a:p>
            <a:pPr lvl="2"/>
            <a:r>
              <a:rPr lang="en-US" dirty="0"/>
              <a:t>Now being used by Trump against China for intellectual property theft</a:t>
            </a:r>
          </a:p>
        </p:txBody>
      </p:sp>
    </p:spTree>
    <p:extLst>
      <p:ext uri="{BB962C8B-B14F-4D97-AF65-F5344CB8AC3E}">
        <p14:creationId xmlns:p14="http://schemas.microsoft.com/office/powerpoint/2010/main" val="10418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US Trade-Related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Adjustment Assistance</a:t>
            </a:r>
          </a:p>
          <a:p>
            <a:pPr lvl="1"/>
            <a:r>
              <a:rPr lang="en-US" dirty="0"/>
              <a:t>Provides help to workers and firms displaced by trade (since 1962)</a:t>
            </a:r>
          </a:p>
          <a:p>
            <a:pPr lvl="1"/>
            <a:r>
              <a:rPr lang="en-US" dirty="0"/>
              <a:t>Not very large or effective</a:t>
            </a:r>
          </a:p>
          <a:p>
            <a:r>
              <a:rPr lang="en-US" dirty="0"/>
              <a:t>“Fast Track” (=Trade Promotion Authority)</a:t>
            </a:r>
          </a:p>
          <a:p>
            <a:pPr lvl="1"/>
            <a:r>
              <a:rPr lang="en-US" dirty="0"/>
              <a:t>Authorizes President to negotiate trade</a:t>
            </a:r>
          </a:p>
          <a:p>
            <a:pPr lvl="1"/>
            <a:r>
              <a:rPr lang="en-US" dirty="0"/>
              <a:t>Congress commits to vote yes or no, but not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US Trade-Related Policies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GSP = Generalized System of Preferences</a:t>
            </a:r>
          </a:p>
          <a:p>
            <a:pPr lvl="1"/>
            <a:r>
              <a:rPr lang="en-US" dirty="0"/>
              <a:t>Lower tariffs for imports from least developed countries</a:t>
            </a:r>
          </a:p>
          <a:p>
            <a:pPr lvl="1"/>
            <a:r>
              <a:rPr lang="en-US" dirty="0"/>
              <a:t>Permitted by GATT/WTO, and used by most developed countries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motivates US trade policies? (See Baldwin)</a:t>
            </a:r>
          </a:p>
          <a:p>
            <a:pPr lvl="1"/>
            <a:r>
              <a:rPr lang="en-US" dirty="0"/>
              <a:t>Political parties, but they changed: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Presidents of both parties (until Trump) favored lower tariffs</a:t>
            </a:r>
          </a:p>
          <a:p>
            <a:pPr lvl="2"/>
            <a:r>
              <a:rPr lang="en-US" dirty="0"/>
              <a:t>For foreign policy reasons (Cold War)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522"/>
              </p:ext>
            </p:extLst>
          </p:nvPr>
        </p:nvGraphicFramePr>
        <p:xfrm>
          <a:off x="1862668" y="3242733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Republicans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Lower tariffs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3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view the United States as mainly a free trader, mainly protectionist, or somewhere in between?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economy, GDP, has grown dramatically over time</a:t>
            </a:r>
          </a:p>
          <a:p>
            <a:r>
              <a:rPr lang="en-US" dirty="0"/>
              <a:t>World trade has grown even faster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902"/>
            <a:ext cx="9144000" cy="60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2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7812"/>
              </p:ext>
            </p:extLst>
          </p:nvPr>
        </p:nvGraphicFramePr>
        <p:xfrm>
          <a:off x="809625" y="1165225"/>
          <a:ext cx="752475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4343400" y="1447800"/>
            <a:ext cx="1600200" cy="677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43600" y="1447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39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34"/>
            <a:ext cx="9144000" cy="65005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274360">
            <a:off x="5960534" y="3776133"/>
            <a:ext cx="1490133" cy="6773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306708">
            <a:off x="6295513" y="2533542"/>
            <a:ext cx="3464529" cy="84355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6694" y="3888731"/>
            <a:ext cx="204072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First Globalization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4834" y="1618443"/>
            <a:ext cx="233138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SecondGlobalization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690643"/>
            <a:ext cx="80137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80137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2" y="154983"/>
            <a:ext cx="456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US GDP &amp; Trade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24800" y="32004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124200"/>
            <a:ext cx="1524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Trade Deficit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7162800" y="3308866"/>
            <a:ext cx="762000" cy="272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4D8F9-37E0-4A49-A593-22A74A06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769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 trade grown so fast?</a:t>
            </a:r>
          </a:p>
          <a:p>
            <a:pPr lvl="1"/>
            <a:r>
              <a:rPr lang="en-US" dirty="0"/>
              <a:t>The next two slides will show just two reasons</a:t>
            </a:r>
          </a:p>
          <a:p>
            <a:pPr lvl="1"/>
            <a:r>
              <a:rPr lang="en-US" dirty="0"/>
              <a:t>Your ideas?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7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59971</TotalTime>
  <Words>1323</Words>
  <Application>Microsoft Macintosh PowerPoint</Application>
  <PresentationFormat>On-screen Show (4:3)</PresentationFormat>
  <Paragraphs>326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ＭＳ Ｐゴシック</vt:lpstr>
      <vt:lpstr>Arial</vt:lpstr>
      <vt:lpstr>Default Design</vt:lpstr>
      <vt:lpstr>Class 1 Introduction to  Trade and Trade Policy </vt:lpstr>
      <vt:lpstr>Class 1 Outline</vt:lpstr>
      <vt:lpstr>Class 1 Outline</vt:lpstr>
      <vt:lpstr>Growth of world and US trade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Class 1 Outline</vt:lpstr>
      <vt:lpstr>World Trade Organization</vt:lpstr>
      <vt:lpstr>World Trade Organization</vt:lpstr>
      <vt:lpstr>PowerPoint Presentation</vt:lpstr>
      <vt:lpstr>World Trade Organization</vt:lpstr>
      <vt:lpstr>World Trade Organization</vt:lpstr>
      <vt:lpstr>World Trade Organization</vt:lpstr>
      <vt:lpstr>Discussion Question</vt:lpstr>
      <vt:lpstr>Class 1 Outline</vt:lpstr>
      <vt:lpstr>Regional trade agreements</vt:lpstr>
      <vt:lpstr>PowerPoint Presentation</vt:lpstr>
      <vt:lpstr>US FTAs</vt:lpstr>
      <vt:lpstr>US FTAs</vt:lpstr>
      <vt:lpstr>Discussion Question</vt:lpstr>
      <vt:lpstr>Class 1 Outline</vt:lpstr>
      <vt:lpstr>US Trade Policy</vt:lpstr>
      <vt:lpstr>US Trade Institutions</vt:lpstr>
      <vt:lpstr>US Trade Institutions</vt:lpstr>
      <vt:lpstr>US Trade Institutions</vt:lpstr>
      <vt:lpstr>US tariff history: 1810-1920</vt:lpstr>
      <vt:lpstr>US Trade Remedies</vt:lpstr>
      <vt:lpstr>US Trade Remedies</vt:lpstr>
      <vt:lpstr>US Trade Remedies</vt:lpstr>
      <vt:lpstr>Other US Trade-Related Policies</vt:lpstr>
      <vt:lpstr>Other US Trade-Related Policies</vt:lpstr>
      <vt:lpstr>US Trade Policies</vt:lpstr>
      <vt:lpstr>Discussion Question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156</cp:revision>
  <cp:lastPrinted>2018-10-13T00:51:17Z</cp:lastPrinted>
  <dcterms:created xsi:type="dcterms:W3CDTF">2011-01-03T19:29:08Z</dcterms:created>
  <dcterms:modified xsi:type="dcterms:W3CDTF">2018-10-13T01:28:55Z</dcterms:modified>
</cp:coreProperties>
</file>